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7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D50-73CA-AB41-9C96-1BEDA9E7DE04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3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D50-73CA-AB41-9C96-1BEDA9E7DE04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8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D50-73CA-AB41-9C96-1BEDA9E7DE04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9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D50-73CA-AB41-9C96-1BEDA9E7DE04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2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D50-73CA-AB41-9C96-1BEDA9E7DE04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D50-73CA-AB41-9C96-1BEDA9E7DE04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9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D50-73CA-AB41-9C96-1BEDA9E7DE04}" type="datetimeFigureOut">
              <a:rPr lang="en-US" smtClean="0"/>
              <a:t>11/5/13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7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D50-73CA-AB41-9C96-1BEDA9E7DE04}" type="datetimeFigureOut">
              <a:rPr lang="en-US" smtClean="0"/>
              <a:t>11/5/13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7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D50-73CA-AB41-9C96-1BEDA9E7DE04}" type="datetimeFigureOut">
              <a:rPr lang="en-US" smtClean="0"/>
              <a:t>11/5/13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8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D50-73CA-AB41-9C96-1BEDA9E7DE04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1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EBD50-73CA-AB41-9C96-1BEDA9E7DE04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2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EBD50-73CA-AB41-9C96-1BEDA9E7DE04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8B29F-0F66-8A41-8305-8BF72DEDF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0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fc-editor.org/rse/wiki/doku.php?id=design:star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fc-editor.org/pipermail/rfc-interest/2013-May/005584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fc-editor.org/rse/wiki/doku.php?id=design:design-tea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ools.ietf.org/html/draft-reschke-xml2rfc" TargetMode="External"/><Relationship Id="rId3" Type="http://schemas.openxmlformats.org/officeDocument/2006/relationships/hyperlink" Target="http://cursive.net/draft-hildebrand-html-rfc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fc-editor.org/rse/wiki/doku.php?id=design:producing-output" TargetMode="External"/><Relationship Id="rId3" Type="http://schemas.openxmlformats.org/officeDocument/2006/relationships/hyperlink" Target="https://www.rfc-editor.org/rse/wiki/doku.php?id=design:image-requirement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RFC Format </a:t>
            </a:r>
            <a:r>
              <a:rPr lang="en-US" dirty="0" err="1" smtClean="0"/>
              <a:t>BoF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IETF 88</a:t>
            </a:r>
          </a:p>
          <a:p>
            <a:r>
              <a:rPr lang="en-US" dirty="0" smtClean="0"/>
              <a:t>Vancouver, BC, Canada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49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Question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will non-ASCII characters be handled?</a:t>
            </a:r>
          </a:p>
          <a:p>
            <a:pPr lvl="1"/>
            <a:r>
              <a:rPr lang="en-US" dirty="0" smtClean="0"/>
              <a:t>still </a:t>
            </a:r>
            <a:r>
              <a:rPr lang="en-US" dirty="0"/>
              <a:t>under discussion with the i18n </a:t>
            </a:r>
            <a:r>
              <a:rPr lang="en-US" dirty="0" smtClean="0"/>
              <a:t>program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N</a:t>
            </a:r>
            <a:r>
              <a:rPr lang="en-US" dirty="0" smtClean="0"/>
              <a:t>on</a:t>
            </a:r>
            <a:r>
              <a:rPr lang="en-US" dirty="0"/>
              <a:t>-ASCII should be consistent across all publication formats (text, PDF, HTML, and EPUB).</a:t>
            </a:r>
          </a:p>
        </p:txBody>
      </p:sp>
    </p:spTree>
    <p:extLst>
      <p:ext uri="{BB962C8B-B14F-4D97-AF65-F5344CB8AC3E}">
        <p14:creationId xmlns:p14="http://schemas.microsoft.com/office/powerpoint/2010/main" val="4138874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03" y="274638"/>
            <a:ext cx="864256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Non-ASCII examples</a:t>
            </a:r>
            <a:br>
              <a:rPr lang="en-US" dirty="0" smtClean="0"/>
            </a:br>
            <a:r>
              <a:rPr lang="en-US" sz="1600" b="1" dirty="0" smtClean="0">
                <a:solidFill>
                  <a:srgbClr val="FF0000"/>
                </a:solidFill>
              </a:rPr>
              <a:t>(color and boldface highlight examples – their use is not part of the proposal for non-ASCII text)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0110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CURRENT </a:t>
            </a:r>
            <a:r>
              <a:rPr lang="en-US" dirty="0"/>
              <a:t>(draft-</a:t>
            </a:r>
            <a:r>
              <a:rPr lang="en-US" dirty="0" err="1"/>
              <a:t>ietf</a:t>
            </a:r>
            <a:r>
              <a:rPr lang="en-US" dirty="0"/>
              <a:t>-</a:t>
            </a:r>
            <a:r>
              <a:rPr lang="en-US" dirty="0" err="1"/>
              <a:t>precis</a:t>
            </a:r>
            <a:r>
              <a:rPr lang="en-US" dirty="0"/>
              <a:t>-framework) :</a:t>
            </a:r>
            <a:br>
              <a:rPr lang="en-US" dirty="0"/>
            </a:br>
            <a:r>
              <a:rPr lang="en-US" dirty="0"/>
              <a:t>However, the problem is made more serious by introducing the full range of Unicode code points into protocol strings. For example, the characters U+13DA U+13A2 U+13B5 U+13AC U+13A2 U+13AC U+13D2 from the Cherokee block look similar to the ASCII characters "STPETER" as they might look when presented using a "creative" font family. 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PROPOSED</a:t>
            </a:r>
            <a:r>
              <a:rPr lang="en-US" dirty="0"/>
              <a:t>/NEW:</a:t>
            </a:r>
            <a:br>
              <a:rPr lang="en-US" dirty="0"/>
            </a:br>
            <a:r>
              <a:rPr lang="en-US" dirty="0"/>
              <a:t>However, the problem is made more serious by introducing the full range of Unicode code points into protocol strings. For example, the characters U+13DA U+13A2 U+13B5 U+13AC U+13A2 U+13AC U+13D2 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ᏚᎢᎵᎬᎢᎬᏒ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en-US" dirty="0"/>
              <a:t> from the Cherokee block look similar to the ASCII characters "STPETER" as they might look when presented using a "creative" font family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ALSO </a:t>
            </a:r>
            <a:r>
              <a:rPr lang="en-US" dirty="0"/>
              <a:t>ACCEPTABLE:</a:t>
            </a:r>
            <a:br>
              <a:rPr lang="en-US" dirty="0"/>
            </a:br>
            <a:r>
              <a:rPr lang="en-US" dirty="0"/>
              <a:t>However, the problem is made more serious by introducing the full range of Unicode code points into protocol strings. For example, the characters </a:t>
            </a:r>
            <a:r>
              <a:rPr lang="en-US" b="1" dirty="0">
                <a:solidFill>
                  <a:srgbClr val="FF0000"/>
                </a:solidFill>
              </a:rPr>
              <a:t>"</a:t>
            </a:r>
            <a:r>
              <a:rPr lang="en-US" b="1" dirty="0" err="1">
                <a:solidFill>
                  <a:srgbClr val="FF0000"/>
                </a:solidFill>
              </a:rPr>
              <a:t>ᏚᎢᎵᎬᎢᎬᏒ</a:t>
            </a:r>
            <a:r>
              <a:rPr lang="en-US" b="1" dirty="0">
                <a:solidFill>
                  <a:srgbClr val="FF0000"/>
                </a:solidFill>
              </a:rPr>
              <a:t>" (U+13DA U+13A2 U+13B5 U+13AC U+13A2 U+13AC U+13D2)</a:t>
            </a:r>
            <a:r>
              <a:rPr lang="en-US" dirty="0"/>
              <a:t> from the Cherokee block look similar to the ASCII characters "STPETER" as they might look when presented using a "creative" font family.</a:t>
            </a:r>
          </a:p>
        </p:txBody>
      </p:sp>
    </p:spTree>
    <p:extLst>
      <p:ext uri="{BB962C8B-B14F-4D97-AF65-F5344CB8AC3E}">
        <p14:creationId xmlns:p14="http://schemas.microsoft.com/office/powerpoint/2010/main" val="1585360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Please read the following before the </a:t>
            </a:r>
            <a:r>
              <a:rPr lang="en-US" dirty="0" err="1" smtClean="0"/>
              <a:t>BoF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://www.rfc-editor.org/rse/wiki/doku.php?id=</a:t>
            </a:r>
            <a:r>
              <a:rPr lang="en-US" sz="2400" dirty="0" smtClean="0">
                <a:hlinkClick r:id="rId2"/>
              </a:rPr>
              <a:t>design:start</a:t>
            </a:r>
            <a:endParaRPr lang="en-US" sz="2400" dirty="0"/>
          </a:p>
          <a:p>
            <a:pPr lvl="1"/>
            <a:endParaRPr lang="en-US" i="1" dirty="0" smtClean="0"/>
          </a:p>
          <a:p>
            <a:pPr lvl="1"/>
            <a:endParaRPr lang="en-US" i="1" dirty="0"/>
          </a:p>
          <a:p>
            <a:pPr lvl="1"/>
            <a:endParaRPr lang="en-US" i="1" dirty="0" smtClean="0"/>
          </a:p>
          <a:p>
            <a:pPr marL="457200" lvl="1" indent="0" algn="ctr">
              <a:buNone/>
            </a:pPr>
            <a:r>
              <a:rPr lang="en-US" i="1" dirty="0" smtClean="0"/>
              <a:t>This is a public read-only wiki space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22376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The RFC Format Design Team</a:t>
            </a:r>
          </a:p>
          <a:p>
            <a:r>
              <a:rPr lang="en-US" dirty="0" smtClean="0"/>
              <a:t>Current Status</a:t>
            </a:r>
          </a:p>
          <a:p>
            <a:r>
              <a:rPr lang="en-US" dirty="0" smtClean="0"/>
              <a:t>Next Steps</a:t>
            </a:r>
          </a:p>
          <a:p>
            <a:r>
              <a:rPr lang="en-US" dirty="0" smtClean="0"/>
              <a:t>Expected questions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0869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format </a:t>
            </a:r>
            <a:r>
              <a:rPr lang="en-US" dirty="0"/>
              <a:t>announcement in May </a:t>
            </a:r>
            <a:r>
              <a:rPr lang="en-US" dirty="0" smtClean="0"/>
              <a:t>indicated </a:t>
            </a:r>
            <a:r>
              <a:rPr lang="en-US" dirty="0"/>
              <a:t>several </a:t>
            </a:r>
            <a:r>
              <a:rPr lang="en-US" dirty="0" smtClean="0"/>
              <a:t>things: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canonical format </a:t>
            </a:r>
            <a:r>
              <a:rPr lang="en-US" dirty="0" smtClean="0"/>
              <a:t>we are exploring for </a:t>
            </a:r>
            <a:r>
              <a:rPr lang="en-US" dirty="0"/>
              <a:t>RFCs is XML</a:t>
            </a:r>
          </a:p>
          <a:p>
            <a:pPr lvl="1"/>
            <a:r>
              <a:rPr lang="en-US" dirty="0" smtClean="0"/>
              <a:t>four </a:t>
            </a:r>
            <a:r>
              <a:rPr lang="en-US" dirty="0"/>
              <a:t>publication formats will be created from that XML: HTML, EPUB, text and PDF</a:t>
            </a:r>
          </a:p>
          <a:p>
            <a:pPr lvl="1"/>
            <a:r>
              <a:rPr lang="en-US" dirty="0" smtClean="0"/>
              <a:t>non</a:t>
            </a:r>
            <a:r>
              <a:rPr lang="en-US" dirty="0"/>
              <a:t>-ASCII characters would be allowed in </a:t>
            </a:r>
            <a:r>
              <a:rPr lang="en-US" dirty="0" smtClean="0"/>
              <a:t>a controlled fashion</a:t>
            </a:r>
          </a:p>
          <a:p>
            <a:pPr marL="57150" indent="0" algn="ctr">
              <a:buNone/>
            </a:pPr>
            <a:r>
              <a:rPr lang="en-US" sz="1900" dirty="0" smtClean="0">
                <a:hlinkClick r:id="rId2"/>
              </a:rPr>
              <a:t>http</a:t>
            </a:r>
            <a:r>
              <a:rPr lang="en-US" sz="1900" dirty="0">
                <a:hlinkClick r:id="rId2"/>
              </a:rPr>
              <a:t>://www.rfc-editor.org/pipermail/rfc-interest/2013-May/005584.</a:t>
            </a:r>
            <a:r>
              <a:rPr lang="en-US" sz="1900" dirty="0" smtClean="0">
                <a:hlinkClick r:id="rId2"/>
              </a:rPr>
              <a:t>html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71319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RFC Format Design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</a:t>
            </a:r>
            <a:r>
              <a:rPr lang="en-US" dirty="0"/>
              <a:t>RFC format design team was put together during IETF 87 in Berlin to clear up the details implied by those </a:t>
            </a:r>
            <a:r>
              <a:rPr lang="en-US" dirty="0" smtClean="0"/>
              <a:t>statements  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hlinkClick r:id="rId2"/>
            </a:endParaRPr>
          </a:p>
          <a:p>
            <a:pPr marL="57150" indent="0" algn="ctr">
              <a:lnSpc>
                <a:spcPct val="90000"/>
              </a:lnSpc>
              <a:buNone/>
            </a:pPr>
            <a:r>
              <a:rPr lang="en-US" sz="2200" dirty="0" smtClean="0">
                <a:hlinkClick r:id="rId2"/>
              </a:rPr>
              <a:t>https</a:t>
            </a:r>
            <a:r>
              <a:rPr lang="en-US" sz="2200" dirty="0">
                <a:hlinkClick r:id="rId2"/>
              </a:rPr>
              <a:t>://www.rfc-editor.org/rse/wiki/doku.php?id=design:design-team</a:t>
            </a:r>
            <a:endParaRPr lang="en-US" sz="2200" dirty="0"/>
          </a:p>
          <a:p>
            <a:pPr lvl="1" algn="ctr"/>
            <a:endParaRPr lang="en-US" dirty="0"/>
          </a:p>
          <a:p>
            <a:pPr marL="0" indent="0" algn="ctr">
              <a:buNone/>
            </a:pPr>
            <a:r>
              <a:rPr lang="en-US" i="1" dirty="0"/>
              <a:t>Many thanks to </a:t>
            </a:r>
            <a:r>
              <a:rPr lang="en-US" i="1" dirty="0" err="1"/>
              <a:t>Nevil</a:t>
            </a:r>
            <a:r>
              <a:rPr lang="en-US" i="1" dirty="0"/>
              <a:t> Brownlee (ISE</a:t>
            </a:r>
            <a:r>
              <a:rPr lang="en-US" i="1" dirty="0" smtClean="0"/>
              <a:t>), </a:t>
            </a:r>
            <a:r>
              <a:rPr lang="en-US" i="1" dirty="0"/>
              <a:t>Tony Hansen, Joe Hildebrand, Paul Hoffman, Julian </a:t>
            </a:r>
            <a:r>
              <a:rPr lang="en-US" i="1" dirty="0" err="1" smtClean="0"/>
              <a:t>Reschke</a:t>
            </a:r>
            <a:r>
              <a:rPr lang="en-US" i="1" dirty="0"/>
              <a:t>, Adam Roach, Alice Russo, Robert Sparks (Tools Team liaison)</a:t>
            </a:r>
            <a:r>
              <a:rPr lang="en-US" i="1" dirty="0" smtClean="0"/>
              <a:t>, and </a:t>
            </a:r>
            <a:r>
              <a:rPr lang="en-US" i="1" dirty="0"/>
              <a:t>Dave </a:t>
            </a:r>
            <a:r>
              <a:rPr lang="en-US" i="1" dirty="0" err="1" smtClean="0"/>
              <a:t>Thaler</a:t>
            </a:r>
            <a:r>
              <a:rPr lang="en-US" i="1" dirty="0" smtClean="0"/>
              <a:t> for their active participation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58807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91199"/>
            <a:ext cx="8414045" cy="5507351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 smtClean="0"/>
              <a:t>In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en-US" dirty="0" smtClean="0"/>
              <a:t>rogress</a:t>
            </a:r>
            <a:r>
              <a:rPr lang="en-US" dirty="0"/>
              <a:t>: documenting the current vocabulary and description of the current xml2rfc DTD </a:t>
            </a:r>
            <a:r>
              <a:rPr lang="en-US" dirty="0" smtClean="0"/>
              <a:t>and </a:t>
            </a:r>
            <a:r>
              <a:rPr lang="en-US" smtClean="0"/>
              <a:t>bring it up </a:t>
            </a:r>
            <a:r>
              <a:rPr lang="en-US" dirty="0"/>
              <a:t>to date and drafting the proposed changes going forward </a:t>
            </a:r>
            <a:endParaRPr lang="en-US" dirty="0" smtClean="0"/>
          </a:p>
          <a:p>
            <a:pPr lvl="1"/>
            <a:r>
              <a:rPr lang="en-US" sz="2900" dirty="0" smtClean="0">
                <a:hlinkClick r:id="rId2"/>
              </a:rPr>
              <a:t>http</a:t>
            </a:r>
            <a:r>
              <a:rPr lang="en-US" sz="2900" dirty="0">
                <a:hlinkClick r:id="rId2"/>
              </a:rPr>
              <a:t>://tools.ietf.org/html/draft-reschke-xml2rfc</a:t>
            </a:r>
            <a:endParaRPr lang="en-US" sz="2900" dirty="0"/>
          </a:p>
          <a:p>
            <a:endParaRPr lang="en-US" dirty="0" smtClean="0"/>
          </a:p>
          <a:p>
            <a:r>
              <a:rPr lang="en-US" dirty="0" smtClean="0"/>
              <a:t>In Progress: requirements </a:t>
            </a:r>
            <a:r>
              <a:rPr lang="en-US" dirty="0"/>
              <a:t>for the HTML and text formats </a:t>
            </a:r>
            <a:endParaRPr lang="en-US" dirty="0" smtClean="0"/>
          </a:p>
          <a:p>
            <a:pPr lvl="1"/>
            <a:r>
              <a:rPr lang="en-US" dirty="0" smtClean="0"/>
              <a:t>EPUB </a:t>
            </a:r>
            <a:r>
              <a:rPr lang="en-US" dirty="0"/>
              <a:t>should be derived from HTML, and PDF from </a:t>
            </a:r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acceptance </a:t>
            </a:r>
            <a:r>
              <a:rPr lang="en-US" dirty="0"/>
              <a:t>of draft-</a:t>
            </a:r>
            <a:r>
              <a:rPr lang="en-US" dirty="0" err="1"/>
              <a:t>hildebrand</a:t>
            </a:r>
            <a:r>
              <a:rPr lang="en-US" dirty="0"/>
              <a:t>-html-</a:t>
            </a:r>
            <a:r>
              <a:rPr lang="en-US" dirty="0" err="1"/>
              <a:t>rfc</a:t>
            </a:r>
            <a:r>
              <a:rPr lang="en-US" dirty="0"/>
              <a:t> as a solid starting place for the HTML details </a:t>
            </a:r>
            <a:endParaRPr lang="en-US" dirty="0" smtClean="0"/>
          </a:p>
          <a:p>
            <a:pPr lvl="1"/>
            <a:r>
              <a:rPr lang="en-US" sz="2900" dirty="0" smtClean="0">
                <a:hlinkClick r:id="rId3"/>
              </a:rPr>
              <a:t>http</a:t>
            </a:r>
            <a:r>
              <a:rPr lang="en-US" sz="2900" dirty="0">
                <a:hlinkClick r:id="rId3"/>
              </a:rPr>
              <a:t>://cursive.net/draft-hildebrand-html-</a:t>
            </a:r>
            <a:r>
              <a:rPr lang="en-US" sz="2900" dirty="0" smtClean="0">
                <a:hlinkClick r:id="rId3"/>
              </a:rPr>
              <a:t>rfc.html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667983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Agreement in principle to include non-ASCII characters in RFCs</a:t>
            </a:r>
          </a:p>
          <a:p>
            <a:pPr lvl="1"/>
            <a:r>
              <a:rPr lang="en-US" dirty="0"/>
              <a:t>details being worked out in conjunction with the i18n program of the IAB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high level work flow for how the tool will be used in production by authors and the RFC Editor</a:t>
            </a:r>
          </a:p>
          <a:p>
            <a:pPr lvl="1"/>
            <a:r>
              <a:rPr lang="en-US" sz="1900" dirty="0">
                <a:solidFill>
                  <a:srgbClr val="0000FF"/>
                </a:solidFill>
                <a:hlinkClick r:id="rId2"/>
              </a:rPr>
              <a:t>https://www.rfc-editor.org/rse/wiki/doku.php?id=design:producing-output</a:t>
            </a:r>
            <a:endParaRPr lang="en-US" sz="1900" dirty="0">
              <a:solidFill>
                <a:srgbClr val="0000FF"/>
              </a:solidFill>
            </a:endParaRPr>
          </a:p>
          <a:p>
            <a:endParaRPr lang="en-US" sz="3100" dirty="0" smtClean="0"/>
          </a:p>
          <a:p>
            <a:r>
              <a:rPr lang="en-US" sz="3100" dirty="0" smtClean="0"/>
              <a:t>In </a:t>
            </a:r>
            <a:r>
              <a:rPr lang="en-US" sz="3100" dirty="0"/>
              <a:t>progress: details around the use of </a:t>
            </a:r>
            <a:r>
              <a:rPr lang="en-US" sz="3100" dirty="0" smtClean="0"/>
              <a:t>images</a:t>
            </a:r>
          </a:p>
          <a:p>
            <a:pPr lvl="1"/>
            <a:r>
              <a:rPr lang="en-US" sz="1900" dirty="0">
                <a:hlinkClick r:id="rId3"/>
              </a:rPr>
              <a:t>https://www.rfc-editor.org/rse/wiki/doku.php?id=design:image-</a:t>
            </a:r>
            <a:r>
              <a:rPr lang="en-US" sz="1900" dirty="0" smtClean="0">
                <a:hlinkClick r:id="rId3"/>
              </a:rPr>
              <a:t>requirements</a:t>
            </a:r>
            <a:endParaRPr lang="en-US" sz="1900" dirty="0"/>
          </a:p>
          <a:p>
            <a:pPr lvl="1"/>
            <a:r>
              <a:rPr lang="en-US" sz="2900" dirty="0" smtClean="0"/>
              <a:t>RFCs </a:t>
            </a:r>
            <a:r>
              <a:rPr lang="en-US" sz="2900" dirty="0"/>
              <a:t>will be able to have embedded SVG art for figures, at the discretion of the authors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121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Finish </a:t>
            </a:r>
            <a:r>
              <a:rPr lang="en-US" dirty="0"/>
              <a:t>the xml2rfc v2 and v3 descriptions and </a:t>
            </a:r>
            <a:r>
              <a:rPr lang="en-US" dirty="0" smtClean="0"/>
              <a:t>requirements</a:t>
            </a:r>
          </a:p>
          <a:p>
            <a:endParaRPr lang="en-US" dirty="0"/>
          </a:p>
          <a:p>
            <a:r>
              <a:rPr lang="en-US" dirty="0" smtClean="0"/>
              <a:t>Finish </a:t>
            </a:r>
            <a:r>
              <a:rPr lang="en-US" dirty="0"/>
              <a:t>draft-</a:t>
            </a:r>
            <a:r>
              <a:rPr lang="en-US" dirty="0" err="1"/>
              <a:t>hildebrand</a:t>
            </a:r>
            <a:r>
              <a:rPr lang="en-US" dirty="0"/>
              <a:t>-html-</a:t>
            </a:r>
            <a:r>
              <a:rPr lang="en-US" dirty="0" err="1" smtClean="0"/>
              <a:t>rfc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Create </a:t>
            </a:r>
            <a:r>
              <a:rPr lang="en-US" dirty="0"/>
              <a:t>the RFP to start on the specs, followed by the development </a:t>
            </a:r>
            <a:r>
              <a:rPr lang="en-US" dirty="0" smtClean="0"/>
              <a:t>phase</a:t>
            </a:r>
          </a:p>
          <a:p>
            <a:endParaRPr lang="en-US" dirty="0"/>
          </a:p>
          <a:p>
            <a:r>
              <a:rPr lang="en-US" dirty="0" smtClean="0"/>
              <a:t>Discuss </a:t>
            </a:r>
            <a:r>
              <a:rPr lang="en-US" dirty="0"/>
              <a:t>what, if any, changes should be phased in versus a formal cut-</a:t>
            </a:r>
            <a:r>
              <a:rPr lang="en-US" dirty="0" smtClean="0"/>
              <a:t>over</a:t>
            </a:r>
          </a:p>
          <a:p>
            <a:endParaRPr lang="en-US" dirty="0"/>
          </a:p>
          <a:p>
            <a:r>
              <a:rPr lang="en-US" dirty="0" smtClean="0"/>
              <a:t>Discuss how this affects </a:t>
            </a:r>
            <a:r>
              <a:rPr lang="en-US" dirty="0"/>
              <a:t>the </a:t>
            </a:r>
            <a:r>
              <a:rPr lang="en-US" dirty="0" smtClean="0"/>
              <a:t>submission process and I-D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29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Question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about </a:t>
            </a:r>
            <a:r>
              <a:rPr lang="en-US" dirty="0"/>
              <a:t>things like look-and-feel?</a:t>
            </a:r>
          </a:p>
          <a:p>
            <a:pPr lvl="1"/>
            <a:r>
              <a:rPr lang="en-US" dirty="0" smtClean="0"/>
              <a:t>across </a:t>
            </a:r>
            <a:r>
              <a:rPr lang="en-US" dirty="0"/>
              <a:t>the board, images and tables will be restricted to no more than 80 </a:t>
            </a:r>
            <a:r>
              <a:rPr lang="en-US" dirty="0" smtClean="0"/>
              <a:t>characters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HTML and EPUB, we are expecting reflow able text, which will change the look to an RFC viewed in those </a:t>
            </a:r>
            <a:r>
              <a:rPr lang="en-US" dirty="0" smtClean="0"/>
              <a:t>tools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for </a:t>
            </a:r>
            <a:r>
              <a:rPr lang="en-US" dirty="0"/>
              <a:t>HTML, </a:t>
            </a:r>
            <a:r>
              <a:rPr lang="en-US" dirty="0" smtClean="0"/>
              <a:t>HTML-savvy </a:t>
            </a:r>
            <a:r>
              <a:rPr lang="en-US" dirty="0"/>
              <a:t>people will be able to control how </a:t>
            </a:r>
            <a:r>
              <a:rPr lang="en-US" dirty="0" smtClean="0"/>
              <a:t>an RFC looks</a:t>
            </a:r>
            <a:r>
              <a:rPr lang="en-US" dirty="0"/>
              <a:t>, the fonts used, size of fonts, layout of </a:t>
            </a:r>
            <a:r>
              <a:rPr lang="en-US" dirty="0" smtClean="0"/>
              <a:t>headers 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RFC Editor will have a layout they </a:t>
            </a:r>
            <a:r>
              <a:rPr lang="en-US" dirty="0" smtClean="0"/>
              <a:t>publish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60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4413</TotalTime>
  <Words>633</Words>
  <Application>Microsoft Macintosh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RFC Format BoF</vt:lpstr>
      <vt:lpstr>Homework</vt:lpstr>
      <vt:lpstr>Agenda</vt:lpstr>
      <vt:lpstr>Background</vt:lpstr>
      <vt:lpstr>RFC Format Design Team</vt:lpstr>
      <vt:lpstr>Current Status (1)</vt:lpstr>
      <vt:lpstr>Current Status (2)</vt:lpstr>
      <vt:lpstr>Next Steps</vt:lpstr>
      <vt:lpstr>Expected Question #1</vt:lpstr>
      <vt:lpstr>Expected Question #2</vt:lpstr>
      <vt:lpstr>Non-ASCII examples (color and boldface highlight examples – their use is not part of the proposal for non-ASCII text)</vt:lpstr>
    </vt:vector>
  </TitlesOfParts>
  <Company>Spherical Cow Consulting,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RFC Format BoF</dc:title>
  <dc:creator>Heather Flanagan</dc:creator>
  <cp:lastModifiedBy>Heather Flanagan</cp:lastModifiedBy>
  <cp:revision>28</cp:revision>
  <cp:lastPrinted>2013-10-29T20:47:08Z</cp:lastPrinted>
  <dcterms:created xsi:type="dcterms:W3CDTF">2013-10-18T17:57:20Z</dcterms:created>
  <dcterms:modified xsi:type="dcterms:W3CDTF">2013-11-05T18:30:46Z</dcterms:modified>
</cp:coreProperties>
</file>